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70" r:id="rId2"/>
    <p:sldId id="271" r:id="rId3"/>
    <p:sldId id="281" r:id="rId4"/>
    <p:sldId id="283" r:id="rId5"/>
    <p:sldId id="275" r:id="rId6"/>
    <p:sldId id="284" r:id="rId7"/>
    <p:sldId id="276" r:id="rId8"/>
    <p:sldId id="277" r:id="rId9"/>
    <p:sldId id="285" r:id="rId10"/>
    <p:sldId id="294" r:id="rId11"/>
    <p:sldId id="295" r:id="rId12"/>
    <p:sldId id="286" r:id="rId13"/>
    <p:sldId id="287" r:id="rId14"/>
    <p:sldId id="288" r:id="rId15"/>
    <p:sldId id="292" r:id="rId16"/>
    <p:sldId id="293" r:id="rId17"/>
    <p:sldId id="290" r:id="rId18"/>
    <p:sldId id="291" r:id="rId19"/>
    <p:sldId id="282" r:id="rId20"/>
    <p:sldId id="279" r:id="rId21"/>
    <p:sldId id="296" r:id="rId22"/>
    <p:sldId id="297" r:id="rId23"/>
    <p:sldId id="352" r:id="rId24"/>
    <p:sldId id="351" r:id="rId25"/>
    <p:sldId id="280" r:id="rId26"/>
    <p:sldId id="298" r:id="rId27"/>
    <p:sldId id="304" r:id="rId28"/>
    <p:sldId id="299" r:id="rId29"/>
    <p:sldId id="305" r:id="rId30"/>
    <p:sldId id="300" r:id="rId31"/>
    <p:sldId id="306" r:id="rId32"/>
    <p:sldId id="302" r:id="rId33"/>
    <p:sldId id="303" r:id="rId34"/>
    <p:sldId id="307" r:id="rId35"/>
    <p:sldId id="308" r:id="rId36"/>
    <p:sldId id="309" r:id="rId37"/>
    <p:sldId id="310" r:id="rId38"/>
    <p:sldId id="311" r:id="rId39"/>
    <p:sldId id="312" r:id="rId40"/>
    <p:sldId id="313" r:id="rId41"/>
    <p:sldId id="314" r:id="rId42"/>
    <p:sldId id="315" r:id="rId43"/>
    <p:sldId id="316" r:id="rId44"/>
    <p:sldId id="317" r:id="rId45"/>
    <p:sldId id="318" r:id="rId46"/>
    <p:sldId id="319" r:id="rId47"/>
    <p:sldId id="355" r:id="rId48"/>
    <p:sldId id="350" r:id="rId49"/>
    <p:sldId id="353" r:id="rId50"/>
    <p:sldId id="328" r:id="rId51"/>
    <p:sldId id="329" r:id="rId52"/>
    <p:sldId id="330" r:id="rId53"/>
    <p:sldId id="354" r:id="rId54"/>
    <p:sldId id="332" r:id="rId55"/>
    <p:sldId id="333" r:id="rId56"/>
    <p:sldId id="334" r:id="rId57"/>
    <p:sldId id="335" r:id="rId58"/>
    <p:sldId id="336" r:id="rId59"/>
    <p:sldId id="337" r:id="rId60"/>
    <p:sldId id="338" r:id="rId61"/>
    <p:sldId id="339" r:id="rId62"/>
    <p:sldId id="345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en" initials="BD" lastIdx="2" clrIdx="0"/>
  <p:cmAuthor id="1" name="bd" initials="b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1275" autoAdjust="0"/>
  </p:normalViewPr>
  <p:slideViewPr>
    <p:cSldViewPr>
      <p:cViewPr varScale="1">
        <p:scale>
          <a:sx n="91" d="100"/>
          <a:sy n="91" d="100"/>
        </p:scale>
        <p:origin x="219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CCC27-1E7F-484C-8AB6-B20001086278}" type="datetimeFigureOut">
              <a:rPr lang="en-US" smtClean="0"/>
              <a:pPr/>
              <a:t>6/14/2016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EF2331-5F2A-46A5-BD12-B450D1D457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574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F2331-5F2A-46A5-BD12-B450D1D457E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27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 Header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224"/>
          <a:stretch/>
        </p:blipFill>
        <p:spPr>
          <a:xfrm>
            <a:off x="0" y="0"/>
            <a:ext cx="9144000" cy="6293998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6" y="2051686"/>
            <a:ext cx="2954337" cy="1234440"/>
          </a:xfrm>
          <a:prstGeom prst="rect">
            <a:avLst/>
          </a:prstGeom>
        </p:spPr>
        <p:txBody>
          <a:bodyPr anchor="b"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6" y="3429000"/>
            <a:ext cx="2954337" cy="124396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2046816"/>
            <a:ext cx="1951038" cy="2601384"/>
          </a:xfrm>
          <a:prstGeom prst="rect">
            <a:avLst/>
          </a:prstGeom>
          <a:blipFill rotWithShape="1">
            <a:blip r:embed="rId5" cstate="print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729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asr.sagepub.com/content/80/4/705.short" TargetMode="External"/><Relationship Id="rId2" Type="http://schemas.openxmlformats.org/officeDocument/2006/relationships/hyperlink" Target="http://journals.plos.org/plosone/article?id=10.1371/journal.pone.010159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ink.springer.com/article/10.1007/s10519-015-9731-9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github.com/ben-domingue/HeritHelper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github.com/ben-domingue/HeritHelper/blob/master/R/make_pgs.R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51686"/>
            <a:ext cx="4953000" cy="2063114"/>
          </a:xfrm>
        </p:spPr>
        <p:txBody>
          <a:bodyPr>
            <a:noAutofit/>
          </a:bodyPr>
          <a:lstStyle/>
          <a:p>
            <a:r>
              <a:rPr lang="en-US" sz="2400" dirty="0" smtClean="0"/>
              <a:t>GWAS &amp; Polygenic Scores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b="0" dirty="0" smtClean="0"/>
              <a:t>2016 Summer Workshop</a:t>
            </a:r>
            <a:br>
              <a:rPr lang="en-US" sz="2400" b="0" dirty="0" smtClean="0"/>
            </a:br>
            <a:r>
              <a:rPr lang="en-US" sz="2400" b="0" dirty="0" smtClean="0"/>
              <a:t>CEDUA</a:t>
            </a:r>
            <a:br>
              <a:rPr lang="en-US" sz="2400" b="0" dirty="0" smtClean="0"/>
            </a:br>
            <a:r>
              <a:rPr lang="es-ES" sz="2400" b="0" dirty="0" smtClean="0"/>
              <a:t>El </a:t>
            </a:r>
            <a:r>
              <a:rPr lang="es-ES" sz="2400" b="0" dirty="0"/>
              <a:t>Colegio de </a:t>
            </a:r>
            <a:r>
              <a:rPr lang="es-ES" sz="2400" b="0" dirty="0" err="1"/>
              <a:t>Mexico</a:t>
            </a:r>
            <a:r>
              <a:rPr lang="es-ES" sz="2400" b="0" dirty="0"/>
              <a:t>, A. C.</a:t>
            </a:r>
            <a:endParaRPr lang="en-US" sz="2400" b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600200" y="4191000"/>
            <a:ext cx="4187824" cy="634366"/>
          </a:xfrm>
        </p:spPr>
        <p:txBody>
          <a:bodyPr>
            <a:normAutofit/>
          </a:bodyPr>
          <a:lstStyle/>
          <a:p>
            <a:r>
              <a:rPr lang="en-US" sz="1600" dirty="0" smtClean="0"/>
              <a:t>Ben </a:t>
            </a:r>
            <a:r>
              <a:rPr lang="en-US" sz="1600" dirty="0" err="1" smtClean="0"/>
              <a:t>Domingue</a:t>
            </a:r>
            <a:endParaRPr lang="en-US" sz="1600" dirty="0"/>
          </a:p>
        </p:txBody>
      </p:sp>
      <p:pic>
        <p:nvPicPr>
          <p:cNvPr id="5" name="Picture Placeholder 4" descr="DividerSlidePhoto.jpg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/>
          <a:srcRect t="202" b="202"/>
          <a:stretch>
            <a:fillRect/>
          </a:stretch>
        </p:blipFill>
        <p:spPr>
          <a:xfrm>
            <a:off x="5943600" y="1981200"/>
            <a:ext cx="1951038" cy="2601384"/>
          </a:xfrm>
        </p:spPr>
      </p:pic>
    </p:spTree>
    <p:extLst>
      <p:ext uri="{BB962C8B-B14F-4D97-AF65-F5344CB8AC3E}">
        <p14:creationId xmlns:p14="http://schemas.microsoft.com/office/powerpoint/2010/main" val="42038835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057400" cy="14779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19400" y="381000"/>
            <a:ext cx="6467874" cy="640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399" y="3657600"/>
            <a:ext cx="309379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1206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2932" b="2932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28600"/>
            <a:ext cx="9144000" cy="111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0613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1905000"/>
            <a:ext cx="6807970" cy="441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8200" y="2362200"/>
            <a:ext cx="4419600" cy="239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4884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Smoking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533400"/>
            <a:ext cx="9144000" cy="60901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62400" y="228600"/>
            <a:ext cx="984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Smoking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831196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685800"/>
            <a:ext cx="8293100" cy="3314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16022" y="4800600"/>
            <a:ext cx="76073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663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Alzheimer’s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904999"/>
            <a:ext cx="6781800" cy="4173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800600" y="60960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Lambert et al. 2013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1600200"/>
            <a:ext cx="2381250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800600" y="1600200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Baseline risk:</a:t>
            </a:r>
          </a:p>
          <a:p>
            <a:r>
              <a:rPr lang="en-US" dirty="0" smtClean="0"/>
              <a:t>9% M, 17% F</a:t>
            </a:r>
          </a:p>
          <a:p>
            <a:r>
              <a:rPr lang="en-US" dirty="0" smtClean="0"/>
              <a:t>Source: </a:t>
            </a:r>
          </a:p>
          <a:p>
            <a:r>
              <a:rPr lang="en-US" dirty="0" smtClean="0"/>
              <a:t>Genomes Unzipped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4953000" y="2971800"/>
            <a:ext cx="2209800" cy="533400"/>
          </a:xfrm>
          <a:prstGeom prst="straightConnector1">
            <a:avLst/>
          </a:prstGeom>
          <a:ln w="2222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1345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92020" y="1447800"/>
            <a:ext cx="6482748" cy="5410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52400"/>
            <a:ext cx="5744306" cy="152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97688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5000" y="1749754"/>
            <a:ext cx="7239000" cy="45256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52400"/>
            <a:ext cx="9144000" cy="141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04631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8600"/>
            <a:ext cx="5610225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3200400"/>
            <a:ext cx="7595538" cy="2191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0025" y="2971800"/>
            <a:ext cx="8943975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95400" y="228600"/>
            <a:ext cx="4495800" cy="2602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553200" y="838200"/>
            <a:ext cx="167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</a:rPr>
              <a:t>NEW!</a:t>
            </a:r>
            <a:endParaRPr 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2729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you shouldn’t do a </a:t>
            </a:r>
            <a:r>
              <a:rPr lang="en-US" dirty="0" err="1" smtClean="0"/>
              <a:t>gwas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1600200"/>
            <a:ext cx="6096000" cy="3835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18938" y="5219700"/>
            <a:ext cx="2925062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36521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687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GWAS on non-European samples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1905000"/>
            <a:ext cx="4455557" cy="2514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" y="5334000"/>
            <a:ext cx="3796393" cy="1143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53605" y="1676400"/>
            <a:ext cx="4282426" cy="437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03328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28601"/>
            <a:ext cx="5623560" cy="152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52800" y="1828800"/>
            <a:ext cx="46355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939734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2438400"/>
            <a:ext cx="8686800" cy="38655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95800" y="76200"/>
            <a:ext cx="4648200" cy="25737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400" y="457200"/>
            <a:ext cx="423550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77217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genetic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1447800"/>
            <a:ext cx="7268149" cy="511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46078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5" y="685800"/>
            <a:ext cx="6976289" cy="609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52400"/>
            <a:ext cx="2286000" cy="10969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152400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Overlapping genetic architectures</a:t>
            </a:r>
            <a:endParaRPr lang="en-US" dirty="0"/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are we going to do with GWAS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Going to demonstrate a potential line of research related to educational attainment.</a:t>
            </a:r>
          </a:p>
          <a:p>
            <a:r>
              <a:rPr lang="en-US" dirty="0" smtClean="0"/>
              <a:t>Other stories could be told about </a:t>
            </a:r>
            <a:r>
              <a:rPr lang="en-US" dirty="0" err="1" smtClean="0"/>
              <a:t>bmi</a:t>
            </a:r>
            <a:r>
              <a:rPr lang="en-US" dirty="0" smtClean="0"/>
              <a:t>/smoking</a:t>
            </a:r>
          </a:p>
          <a:p>
            <a:pPr lvl="1"/>
            <a:r>
              <a:rPr lang="en-US" dirty="0" smtClean="0"/>
              <a:t>BMI: </a:t>
            </a:r>
          </a:p>
          <a:p>
            <a:pPr lvl="2"/>
            <a:r>
              <a:rPr lang="en-US" dirty="0" smtClean="0"/>
              <a:t>Within-family: </a:t>
            </a:r>
            <a:r>
              <a:rPr lang="en-US" dirty="0" smtClean="0">
                <a:hlinkClick r:id="rId2"/>
              </a:rPr>
              <a:t>http://journals.plos.org/plosone/article?id=10.1371/journal.pone.0101596</a:t>
            </a:r>
            <a:endParaRPr lang="en-US" dirty="0" smtClean="0"/>
          </a:p>
          <a:p>
            <a:pPr lvl="2"/>
            <a:r>
              <a:rPr lang="en-US" dirty="0" smtClean="0"/>
              <a:t>Cohorts: </a:t>
            </a:r>
            <a:r>
              <a:rPr lang="en-US" dirty="0" smtClean="0">
                <a:hlinkClick r:id="rId3"/>
              </a:rPr>
              <a:t>http://asr.sagepub.com/content/80/4/705.short</a:t>
            </a:r>
            <a:endParaRPr lang="en-US" dirty="0" smtClean="0"/>
          </a:p>
          <a:p>
            <a:pPr lvl="2"/>
            <a:r>
              <a:rPr lang="en-US" dirty="0" smtClean="0"/>
              <a:t>Development: http://archpedi.jamanetwork.com/article.aspx?articleid=1171937&amp;goback=.gde_4173543_member_121667167</a:t>
            </a:r>
          </a:p>
          <a:p>
            <a:pPr lvl="2"/>
            <a:r>
              <a:rPr lang="en-US" dirty="0" smtClean="0"/>
              <a:t>Behavioral moderators:</a:t>
            </a:r>
          </a:p>
          <a:p>
            <a:pPr lvl="3"/>
            <a:r>
              <a:rPr lang="en-US" dirty="0" smtClean="0"/>
              <a:t>Sugary drinks http://www.nejm.org/doi/full/10.1056/nejmoa1203039</a:t>
            </a:r>
          </a:p>
          <a:p>
            <a:pPr lvl="3"/>
            <a:r>
              <a:rPr lang="en-US" dirty="0" smtClean="0"/>
              <a:t>Fried foods http://www.bmj.com/content/348/bmj.g1610</a:t>
            </a:r>
          </a:p>
          <a:p>
            <a:pPr lvl="3"/>
            <a:r>
              <a:rPr lang="en-US" dirty="0" smtClean="0"/>
              <a:t>Exercise http://journals.plos.org/plosmedicine/article?id=10.1371/journal.pmed.1000332</a:t>
            </a:r>
          </a:p>
          <a:p>
            <a:pPr lvl="3"/>
            <a:endParaRPr lang="en-US" dirty="0" smtClean="0"/>
          </a:p>
          <a:p>
            <a:pPr lvl="1"/>
            <a:r>
              <a:rPr lang="en-US" dirty="0" smtClean="0"/>
              <a:t>Smoking:</a:t>
            </a:r>
          </a:p>
          <a:p>
            <a:pPr lvl="2"/>
            <a:r>
              <a:rPr lang="en-US" dirty="0" smtClean="0"/>
              <a:t>Cohorts: </a:t>
            </a:r>
            <a:r>
              <a:rPr lang="en-US" dirty="0" smtClean="0">
                <a:hlinkClick r:id="rId4"/>
              </a:rPr>
              <a:t>http://link.springer.com/article/10.1007/s10519-015-9731-9</a:t>
            </a:r>
            <a:endParaRPr lang="en-US" dirty="0" smtClean="0"/>
          </a:p>
          <a:p>
            <a:pPr lvl="2"/>
            <a:r>
              <a:rPr lang="en-US" dirty="0" smtClean="0"/>
              <a:t>Development: http://archpsyc.jamanetwork.com/article.aspx?articleid=1672838&amp;resultclick=3</a:t>
            </a:r>
          </a:p>
          <a:p>
            <a:pPr lvl="2"/>
            <a:r>
              <a:rPr lang="en-US" dirty="0" smtClean="0"/>
              <a:t>Environmental moderators: http://www.nature.com/tp/journal/v3/n8/abs/tp201363a.html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1997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40386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Polygenic Scores (PGS)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Like a credit score</a:t>
            </a:r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" y="1438656"/>
            <a:ext cx="4521339" cy="1304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6883" y="3429000"/>
            <a:ext cx="4125107" cy="1981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43904" y="2819245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+</a:t>
            </a:r>
            <a:endParaRPr lang="en-US" sz="36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648200" y="3276600"/>
            <a:ext cx="4038600" cy="28495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They are predictors of the type we are accustomed to.</a:t>
            </a:r>
          </a:p>
          <a:p>
            <a:r>
              <a:rPr lang="en-US" dirty="0" smtClean="0"/>
              <a:t>Prediction &gt;&gt; Description</a:t>
            </a:r>
          </a:p>
          <a:p>
            <a:r>
              <a:rPr lang="en-US" dirty="0" smtClean="0"/>
              <a:t>Going to turn to issues related to PGS for EA</a:t>
            </a:r>
          </a:p>
          <a:p>
            <a:pPr lvl="1"/>
            <a:r>
              <a:rPr lang="en-US" dirty="0" smtClean="0"/>
              <a:t>Question 1: how robust is their prediction?</a:t>
            </a:r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533400"/>
            <a:ext cx="2867025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29363" y="0"/>
            <a:ext cx="2814637" cy="1046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05741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 out of sample</a:t>
            </a:r>
            <a:endParaRPr lang="en-US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0200"/>
            <a:ext cx="4600575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791200" y="1828800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Important point given the failures of candidate gene studies!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3739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Predicts net of mom’s education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828800"/>
            <a:ext cx="4267200" cy="277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43000"/>
            <a:ext cx="616267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52600" y="4724400"/>
            <a:ext cx="705802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4450" y="304800"/>
            <a:ext cx="4145604" cy="1828800"/>
          </a:xfrm>
        </p:spPr>
        <p:txBody>
          <a:bodyPr>
            <a:normAutofit/>
          </a:bodyPr>
          <a:lstStyle/>
          <a:p>
            <a:r>
              <a:rPr lang="en-US" dirty="0" smtClean="0"/>
              <a:t>Predicts within families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401033"/>
            <a:ext cx="4629150" cy="3394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10183"/>
            <a:ext cx="4972050" cy="299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7208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we link phenotypic variation to genetic variation?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66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First idea: candidate genes</a:t>
            </a:r>
          </a:p>
          <a:p>
            <a:pPr lvl="1"/>
            <a:r>
              <a:rPr lang="en-US" dirty="0" smtClean="0"/>
              <a:t>A priori biological reason to suspect relevance.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2743201"/>
            <a:ext cx="4066162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1" y="4572000"/>
            <a:ext cx="54102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763" y="2700337"/>
            <a:ext cx="4746368" cy="2068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744120"/>
            <a:ext cx="3158491" cy="2087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86102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05200" y="1143000"/>
            <a:ext cx="5562601" cy="22891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276600"/>
            <a:ext cx="9144000" cy="35356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152400"/>
            <a:ext cx="312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Predicts within families.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1295400" y="4495800"/>
            <a:ext cx="6096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95400" y="5562600"/>
            <a:ext cx="6096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823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0"/>
            <a:ext cx="2971800" cy="30781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Predicts academic performance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09600"/>
            <a:ext cx="7067550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057400"/>
            <a:ext cx="3419475" cy="418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35018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4581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One obvious pathway from genetics to educational attainment is cognition.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47800"/>
            <a:ext cx="6524625" cy="479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76642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there are other candidates.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657600"/>
            <a:ext cx="4953000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7800"/>
            <a:ext cx="6886575" cy="181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65692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</a:t>
            </a:r>
            <a:r>
              <a:rPr lang="en-US" dirty="0" smtClean="0"/>
              <a:t>let’s talk about construction.</a:t>
            </a:r>
            <a:endParaRPr lang="en-US" dirty="0"/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PGS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Top hits: only SNPs that reach some (stringent) level of statistical significance (1e-8)</a:t>
            </a:r>
          </a:p>
          <a:p>
            <a:r>
              <a:rPr lang="en-US" dirty="0" smtClean="0"/>
              <a:t>Genome-wide: all SNPs or all below some nominal level of significance (0.5)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Hopefully you have some interesting ideas for how to use a PGS (or at the very least have been inspired to think about how one might use them). </a:t>
            </a:r>
          </a:p>
          <a:p>
            <a:r>
              <a:rPr lang="en-US" dirty="0" smtClean="0"/>
              <a:t>But where do they come from?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Constructed by “others”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52600"/>
            <a:ext cx="8229600" cy="1744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990600" y="3886200"/>
            <a:ext cx="7162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But you are limited to what they have available (can’t use new or updated results). </a:t>
            </a:r>
            <a:endParaRPr 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making your own?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Hopefully you’ll leave today equipped to do so!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things to be mindful of before we get started.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Additivity</a:t>
            </a:r>
            <a:endParaRPr lang="en-US" dirty="0" smtClean="0"/>
          </a:p>
          <a:p>
            <a:r>
              <a:rPr lang="en-US" dirty="0" smtClean="0"/>
              <a:t>Strand Ambiguity</a:t>
            </a:r>
          </a:p>
          <a:p>
            <a:r>
              <a:rPr lang="en-US" dirty="0" smtClean="0"/>
              <a:t>Weights</a:t>
            </a:r>
          </a:p>
          <a:p>
            <a:r>
              <a:rPr lang="en-US" dirty="0" smtClean="0"/>
              <a:t>LD considerations</a:t>
            </a:r>
          </a:p>
          <a:p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04800"/>
            <a:ext cx="4724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GWAS: basically data mining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3505200" cy="4906963"/>
          </a:xfrm>
        </p:spPr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First, assemble LOTS of data.</a:t>
            </a:r>
          </a:p>
          <a:p>
            <a:r>
              <a:rPr lang="en-US" dirty="0" smtClean="0"/>
              <a:t>Regress outcome on SNP + controls</a:t>
            </a:r>
          </a:p>
          <a:p>
            <a:r>
              <a:rPr lang="en-US" dirty="0" smtClean="0"/>
              <a:t>Do this for every SNP</a:t>
            </a:r>
          </a:p>
          <a:p>
            <a:r>
              <a:rPr lang="en-US" dirty="0" smtClean="0"/>
              <a:t>Look for SNPs that are sig after corrections for multiple testing (p&lt;1e-8)</a:t>
            </a:r>
            <a:endParaRPr lang="en-US" dirty="0"/>
          </a:p>
        </p:txBody>
      </p:sp>
      <p:pic>
        <p:nvPicPr>
          <p:cNvPr id="4" name="Picture 3" descr="gr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53000" y="457200"/>
            <a:ext cx="3621721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00800" y="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Visscher</a:t>
            </a:r>
            <a:r>
              <a:rPr lang="en-US" dirty="0" smtClean="0"/>
              <a:t> et al.,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7113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Additive Model of Genetic effects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05000"/>
          </a:xfrm>
        </p:spPr>
        <p:txBody>
          <a:bodyPr/>
          <a:lstStyle/>
          <a:p>
            <a:r>
              <a:rPr lang="en-US" dirty="0" smtClean="0"/>
              <a:t>In general, GWAS attempt to identify additive (as opposed to dominant or recessive) genetic effects.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4343400"/>
            <a:ext cx="7381875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227207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Ambiguous strands</a:t>
            </a:r>
            <a:endParaRPr lang="en-US" dirty="0"/>
          </a:p>
        </p:txBody>
      </p:sp>
      <p:pic>
        <p:nvPicPr>
          <p:cNvPr id="4" name="Picture 3" descr="sn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90800" y="2133600"/>
            <a:ext cx="3886201" cy="298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7001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GWAS Results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096465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5800" y="4495800"/>
            <a:ext cx="8001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Empirical Data</a:t>
            </a:r>
          </a:p>
          <a:p>
            <a:r>
              <a:rPr lang="en-US" sz="2800" dirty="0" smtClean="0"/>
              <a:t>1  rs3934834   0  1005806  A  G</a:t>
            </a:r>
          </a:p>
          <a:p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914400" y="2057400"/>
            <a:ext cx="1066800" cy="289560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Strand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Paired bases: A-T, C-G</a:t>
            </a:r>
          </a:p>
          <a:p>
            <a:r>
              <a:rPr lang="en-US" dirty="0" smtClean="0"/>
              <a:t>Fwd strand A/C implies reverse strand T/G</a:t>
            </a:r>
          </a:p>
          <a:p>
            <a:r>
              <a:rPr lang="en-US" dirty="0" smtClean="0"/>
              <a:t>Suppose GWAS identifies A as risk allele. [note: they may not give you other allele.]</a:t>
            </a:r>
          </a:p>
          <a:p>
            <a:r>
              <a:rPr lang="en-US" dirty="0" smtClean="0"/>
              <a:t>Your data: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4572000"/>
            <a:ext cx="5283200" cy="17907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29000" y="5181600"/>
            <a:ext cx="35052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33800" y="533400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base in your data will be equated to the A in GWAS results?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7692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Strand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“top hits” scores, you can try to determine what is going on via comparison of allele frequencies to some kind of reference. </a:t>
            </a:r>
          </a:p>
          <a:p>
            <a:pPr lvl="1"/>
            <a:r>
              <a:rPr lang="en-US" dirty="0" smtClean="0"/>
              <a:t>Authoritative info hard to come by (and needs to be population specific).</a:t>
            </a:r>
          </a:p>
          <a:p>
            <a:pPr lvl="1"/>
            <a:r>
              <a:rPr lang="en-US" dirty="0" smtClean="0"/>
              <a:t>Not going to work if allele frequencies aren’t easily distinguished.</a:t>
            </a:r>
          </a:p>
          <a:p>
            <a:r>
              <a:rPr lang="en-US" dirty="0" smtClean="0"/>
              <a:t>Very nasty issue, but I have some workarounds.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SNP will be weighted by the magnitude of its effect.</a:t>
            </a:r>
          </a:p>
          <a:p>
            <a:pPr lvl="1"/>
            <a:r>
              <a:rPr lang="en-US" dirty="0" smtClean="0"/>
              <a:t>For continuous traits, the estimated coefficient.</a:t>
            </a:r>
          </a:p>
          <a:p>
            <a:pPr lvl="1"/>
            <a:r>
              <a:rPr lang="en-US" dirty="0" smtClean="0"/>
              <a:t>For dichotomous traits, log of the OR.</a:t>
            </a:r>
          </a:p>
          <a:p>
            <a:r>
              <a:rPr lang="en-US" dirty="0" smtClean="0"/>
              <a:t>If you’re doing a top-hits score, then may not need to weight.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1793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24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Too many variants in linkage with a certain causal variant could lead to overemphasis of that region in the PGS</a:t>
            </a:r>
          </a:p>
          <a:p>
            <a:r>
              <a:rPr lang="en-US" dirty="0" smtClean="0"/>
              <a:t>Instead of LD pruning, LD </a:t>
            </a:r>
            <a:r>
              <a:rPr lang="en-US" b="1" dirty="0" smtClean="0"/>
              <a:t>clumping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Select variants in LD blocks that are most highly associated with outcome.</a:t>
            </a:r>
          </a:p>
          <a:p>
            <a:r>
              <a:rPr lang="en-US" dirty="0" err="1" smtClean="0"/>
              <a:t>LDpred</a:t>
            </a:r>
            <a:r>
              <a:rPr lang="en-US" dirty="0" smtClean="0"/>
              <a:t>: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4648200"/>
            <a:ext cx="6248400" cy="163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647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#3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Before we look specifically at how to make scores, let’s take a new look at research projects.</a:t>
            </a:r>
          </a:p>
          <a:p>
            <a:pPr lvl="1"/>
            <a:r>
              <a:rPr lang="en-US" dirty="0" smtClean="0"/>
              <a:t>Data access is likely to be an issue. Outline the steps one may need to go through to get access to the data </a:t>
            </a:r>
            <a:r>
              <a:rPr lang="en-US" smtClean="0"/>
              <a:t>of interest.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184917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make some scores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are going to make scores using some of my homemade software:</a:t>
            </a:r>
          </a:p>
          <a:p>
            <a:pPr lvl="1"/>
            <a:r>
              <a:rPr lang="en-US" dirty="0">
                <a:hlinkClick r:id="rId2"/>
              </a:rPr>
              <a:t>https://github.com/ben-domingue/</a:t>
            </a:r>
            <a:r>
              <a:rPr lang="en-US" dirty="0" smtClean="0">
                <a:hlinkClick r:id="rId2"/>
              </a:rPr>
              <a:t>HeritHelper</a:t>
            </a:r>
            <a:endParaRPr lang="en-US" dirty="0" smtClean="0"/>
          </a:p>
          <a:p>
            <a:r>
              <a:rPr lang="en-US" dirty="0" smtClean="0"/>
              <a:t>Other options exist: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810000"/>
            <a:ext cx="3332473" cy="21971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Outline top hits score construction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17565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 of GWAS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293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C1_pgs_top_hits.R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600200"/>
            <a:ext cx="6107209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Arrow Connector 5"/>
          <p:cNvCxnSpPr/>
          <p:nvPr/>
        </p:nvCxnSpPr>
        <p:spPr>
          <a:xfrm>
            <a:off x="5181600" y="1752600"/>
            <a:ext cx="2057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239000" y="15240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Pruning for top hits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352800" y="2971800"/>
            <a:ext cx="13716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24400" y="2667000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Ditching </a:t>
            </a:r>
            <a:r>
              <a:rPr lang="en-US" dirty="0" err="1" smtClean="0"/>
              <a:t>ambig</a:t>
            </a:r>
            <a:r>
              <a:rPr lang="en-US" dirty="0" smtClean="0"/>
              <a:t> SNPs</a:t>
            </a:r>
          </a:p>
          <a:p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257800" y="4267200"/>
            <a:ext cx="9906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400800" y="44958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Construct score with plink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048000" y="5334000"/>
            <a:ext cx="12192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91000" y="5715000"/>
            <a:ext cx="114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Checking out results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3" grpId="0"/>
      <p:bldP spid="1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C1_pgs_top_hits.R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600200"/>
            <a:ext cx="8673456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371600" y="45720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We went from 4444 to 3826.</a:t>
            </a:r>
            <a:endParaRPr 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Please run the C1_pgs_top_hits.R script. </a:t>
            </a:r>
          </a:p>
          <a:p>
            <a:r>
              <a:rPr lang="en-US" dirty="0" smtClean="0"/>
              <a:t>Aim is to understand the mechanics of what is happening as well as the substantive implications.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Outline the call to </a:t>
            </a:r>
            <a:r>
              <a:rPr lang="en-US" dirty="0" err="1" smtClean="0"/>
              <a:t>make_pgs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731099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make_pgs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077200" cy="2057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Homebrewed function to create a pgs.</a:t>
            </a:r>
          </a:p>
          <a:p>
            <a:r>
              <a:rPr lang="en-US" dirty="0" smtClean="0"/>
              <a:t>Available at </a:t>
            </a:r>
            <a:r>
              <a:rPr lang="en-US" dirty="0" smtClean="0">
                <a:hlinkClick r:id="rId2"/>
              </a:rPr>
              <a:t>https://github.com/ben-domingue/HeritHelper/blob/master/R/make_pgs.R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3657600"/>
            <a:ext cx="7162800" cy="2972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Explain </a:t>
            </a:r>
            <a:r>
              <a:rPr lang="en-US" dirty="0" err="1" smtClean="0"/>
              <a:t>make_pgs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deep you go here is going to depend on how much fun you have wading through R code.</a:t>
            </a:r>
          </a:p>
          <a:p>
            <a:pPr lvl="1"/>
            <a:r>
              <a:rPr lang="en-US" dirty="0" smtClean="0"/>
              <a:t>Specifically R code being used as a wrapper for calls to plink and other busy work.</a:t>
            </a:r>
          </a:p>
          <a:p>
            <a:r>
              <a:rPr lang="en-US" dirty="0" smtClean="0"/>
              <a:t>If you want to walk through it, use debug(</a:t>
            </a:r>
            <a:r>
              <a:rPr lang="en-US" dirty="0" err="1" smtClean="0"/>
              <a:t>make_pgs</a:t>
            </a:r>
            <a:r>
              <a:rPr lang="en-US" dirty="0" smtClean="0"/>
              <a:t>) and then run the function.</a:t>
            </a:r>
          </a:p>
          <a:p>
            <a:r>
              <a:rPr lang="en-US" dirty="0" smtClean="0"/>
              <a:t>We’ll walk through the main points as a group.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Step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Remove </a:t>
            </a:r>
            <a:r>
              <a:rPr lang="en-US" dirty="0" err="1" smtClean="0"/>
              <a:t>ambig</a:t>
            </a:r>
            <a:r>
              <a:rPr lang="en-US" dirty="0" smtClean="0"/>
              <a:t> SNPs from the GWAS file.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Clumping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Remove </a:t>
            </a:r>
            <a:r>
              <a:rPr lang="en-US" dirty="0" err="1" smtClean="0"/>
              <a:t>ambig</a:t>
            </a:r>
            <a:r>
              <a:rPr lang="en-US" dirty="0" smtClean="0"/>
              <a:t> SNPs and those removed in step 2 from plink files.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Generate polygenic score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None/>
            </a:pPr>
            <a:r>
              <a:rPr lang="en-US" dirty="0" smtClean="0"/>
              <a:t>Step 3 is really messy. 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3. Cleaning plink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Remember that the goal is to exert maximum possible control over what is happening.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Get rid of clumped SNPs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Eliminate </a:t>
            </a:r>
            <a:r>
              <a:rPr lang="en-US" dirty="0" err="1" smtClean="0"/>
              <a:t>ambig</a:t>
            </a:r>
            <a:r>
              <a:rPr lang="en-US" dirty="0" smtClean="0"/>
              <a:t> SNPs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“Force” everything to A/C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Flip effect if necessary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Revert to original SNP coding (undo #3)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use of </a:t>
            </a:r>
            <a:r>
              <a:rPr lang="en-US" dirty="0" err="1" smtClean="0"/>
              <a:t>make_pgs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676400"/>
            <a:ext cx="8229600" cy="1005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62000" y="2895601"/>
            <a:ext cx="6629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-Won’t work on EC2 easily, but you should be able to install on your  machine or server.</a:t>
            </a:r>
          </a:p>
          <a:p>
            <a:r>
              <a:rPr lang="en-US" dirty="0" smtClean="0"/>
              <a:t>-You can also download the package directly from </a:t>
            </a:r>
            <a:r>
              <a:rPr lang="en-US" dirty="0" err="1" smtClean="0"/>
              <a:t>github</a:t>
            </a:r>
            <a:r>
              <a:rPr lang="en-US" dirty="0" smtClean="0"/>
              <a:t> and install without the </a:t>
            </a:r>
            <a:r>
              <a:rPr lang="en-US" dirty="0" err="1" smtClean="0"/>
              <a:t>devtools</a:t>
            </a:r>
            <a:r>
              <a:rPr lang="en-US" dirty="0" smtClean="0"/>
              <a:t> package. </a:t>
            </a:r>
          </a:p>
          <a:p>
            <a:endParaRPr lang="en-US" dirty="0" smtClean="0"/>
          </a:p>
          <a:p>
            <a:r>
              <a:rPr lang="en-US" dirty="0" smtClean="0"/>
              <a:t>-If you are really interested in this option but these things sound complicated, please talk to me. </a:t>
            </a:r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5257800"/>
            <a:ext cx="58293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hape 7"/>
          <p:cNvCxnSpPr>
            <a:stCxn id="5" idx="1"/>
            <a:endCxn id="8195" idx="1"/>
          </p:cNvCxnSpPr>
          <p:nvPr/>
        </p:nvCxnSpPr>
        <p:spPr>
          <a:xfrm rot="10800000" flipH="1" flipV="1">
            <a:off x="762000" y="3911263"/>
            <a:ext cx="533400" cy="1946611"/>
          </a:xfrm>
          <a:prstGeom prst="bentConnector3">
            <a:avLst>
              <a:gd name="adj1" fmla="val -4285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make_pgs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371600"/>
            <a:ext cx="62960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Arrow Connector 5"/>
          <p:cNvCxnSpPr/>
          <p:nvPr/>
        </p:nvCxnSpPr>
        <p:spPr>
          <a:xfrm>
            <a:off x="1524000" y="1905000"/>
            <a:ext cx="304800" cy="1600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219200" y="35814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Get </a:t>
            </a:r>
            <a:r>
              <a:rPr lang="en-US" dirty="0" err="1" smtClean="0"/>
              <a:t>gwas</a:t>
            </a:r>
            <a:r>
              <a:rPr lang="en-US" dirty="0" smtClean="0"/>
              <a:t> results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200400" y="2667000"/>
            <a:ext cx="9144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57600" y="3505200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Create genome-wide score without clumping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" y="4565"/>
            <a:ext cx="9134875" cy="684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020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check in on </a:t>
            </a:r>
            <a:r>
              <a:rPr lang="en-US" dirty="0" err="1" smtClean="0"/>
              <a:t>ambig</a:t>
            </a:r>
            <a:r>
              <a:rPr lang="en-US" dirty="0" smtClean="0"/>
              <a:t> SNPs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 in GWAS results: 2 554 638</a:t>
            </a:r>
          </a:p>
          <a:p>
            <a:r>
              <a:rPr lang="en-US" dirty="0" smtClean="0"/>
              <a:t># in plink file: 406 123</a:t>
            </a:r>
          </a:p>
          <a:p>
            <a:pPr lvl="1"/>
            <a:r>
              <a:rPr lang="en-US" smtClean="0"/>
              <a:t># common: 375 285</a:t>
            </a:r>
            <a:endParaRPr lang="en-US" dirty="0" smtClean="0"/>
          </a:p>
          <a:p>
            <a:r>
              <a:rPr lang="en-US" dirty="0" smtClean="0"/>
              <a:t># used to create risk score: 327 797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Clumped score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600200"/>
            <a:ext cx="626745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Arrow Connector 4"/>
          <p:cNvCxnSpPr/>
          <p:nvPr/>
        </p:nvCxnSpPr>
        <p:spPr>
          <a:xfrm>
            <a:off x="1828800" y="2590800"/>
            <a:ext cx="76200" cy="1600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219200" y="4114800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Restrict </a:t>
            </a:r>
            <a:r>
              <a:rPr lang="en-US" dirty="0" err="1" smtClean="0"/>
              <a:t>gwas</a:t>
            </a:r>
            <a:r>
              <a:rPr lang="en-US" dirty="0" smtClean="0"/>
              <a:t> results to only those </a:t>
            </a:r>
            <a:r>
              <a:rPr lang="en-US" dirty="0" err="1" smtClean="0"/>
              <a:t>snps</a:t>
            </a:r>
            <a:r>
              <a:rPr lang="en-US" dirty="0" smtClean="0"/>
              <a:t> in our .</a:t>
            </a:r>
            <a:r>
              <a:rPr lang="en-US" dirty="0" err="1" smtClean="0"/>
              <a:t>bim</a:t>
            </a:r>
            <a:r>
              <a:rPr lang="en-US" dirty="0" smtClean="0"/>
              <a:t> file.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962400" y="3276600"/>
            <a:ext cx="5334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267200" y="4419600"/>
            <a:ext cx="15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Make clumped score!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Caveats before </a:t>
            </a:r>
            <a:r>
              <a:rPr lang="en-US" dirty="0" err="1" smtClean="0"/>
              <a:t>labwork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Polygenic Scores only capture GWAS variants</a:t>
            </a:r>
          </a:p>
          <a:p>
            <a:pPr lvl="1"/>
            <a:r>
              <a:rPr lang="en-US" dirty="0" smtClean="0"/>
              <a:t>Common variants</a:t>
            </a:r>
          </a:p>
          <a:p>
            <a:pPr lvl="1"/>
            <a:r>
              <a:rPr lang="en-US" dirty="0" smtClean="0"/>
              <a:t>Relatively constant prediction across environments</a:t>
            </a:r>
          </a:p>
          <a:p>
            <a:r>
              <a:rPr lang="en-US" dirty="0" smtClean="0"/>
              <a:t>Conservative method for testing </a:t>
            </a:r>
            <a:r>
              <a:rPr lang="en-US" dirty="0" err="1" smtClean="0"/>
              <a:t>GxE</a:t>
            </a:r>
            <a:endParaRPr lang="en-US" dirty="0" smtClean="0"/>
          </a:p>
          <a:p>
            <a:r>
              <a:rPr lang="en-US" dirty="0"/>
              <a:t>I’m not an expert on working with imputed data, but this will require some modifications to the workflow we’ve used here.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48655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800" y="274638"/>
            <a:ext cx="3429000" cy="1143000"/>
          </a:xfrm>
        </p:spPr>
        <p:txBody>
          <a:bodyPr/>
          <a:lstStyle/>
          <a:p>
            <a:r>
              <a:rPr lang="en-US" dirty="0" smtClean="0"/>
              <a:t>The first </a:t>
            </a:r>
            <a:r>
              <a:rPr lang="en-US" dirty="0" err="1" smtClean="0"/>
              <a:t>gwas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33800" y="2724398"/>
            <a:ext cx="5432076" cy="41336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" y="457200"/>
            <a:ext cx="4802337" cy="213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800" y="4114800"/>
            <a:ext cx="3217606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9447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Height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133600"/>
            <a:ext cx="7315200" cy="399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6156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743200" cy="1858962"/>
          </a:xfrm>
        </p:spPr>
        <p:txBody>
          <a:bodyPr>
            <a:normAutofit/>
          </a:bodyPr>
          <a:lstStyle/>
          <a:p>
            <a:r>
              <a:rPr lang="en-US" dirty="0" smtClean="0"/>
              <a:t>BMI (Locke et al 2015)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24200" y="76200"/>
            <a:ext cx="59294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207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5208</TotalTime>
  <Words>1135</Words>
  <Application>Microsoft Office PowerPoint</Application>
  <PresentationFormat>On-screen Show (4:3)</PresentationFormat>
  <Paragraphs>167</Paragraphs>
  <Slides>62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5" baseType="lpstr">
      <vt:lpstr>Arial</vt:lpstr>
      <vt:lpstr>Calibri</vt:lpstr>
      <vt:lpstr>Office Theme</vt:lpstr>
      <vt:lpstr>GWAS &amp; Polygenic Scores  2016 Summer Workshop CEDUA El Colegio de Mexico, A. C.</vt:lpstr>
      <vt:lpstr>Goals</vt:lpstr>
      <vt:lpstr>How do we link phenotypic variation to genetic variation?</vt:lpstr>
      <vt:lpstr>GWAS: basically data mining</vt:lpstr>
      <vt:lpstr>Theory of GWAS</vt:lpstr>
      <vt:lpstr>PowerPoint Presentation</vt:lpstr>
      <vt:lpstr>The first gwas</vt:lpstr>
      <vt:lpstr>Height</vt:lpstr>
      <vt:lpstr>BMI (Locke et al 2015)</vt:lpstr>
      <vt:lpstr>PowerPoint Presentation</vt:lpstr>
      <vt:lpstr>PowerPoint Presentation</vt:lpstr>
      <vt:lpstr>PowerPoint Presentation</vt:lpstr>
      <vt:lpstr>Smoking</vt:lpstr>
      <vt:lpstr>PowerPoint Presentation</vt:lpstr>
      <vt:lpstr>Alzheimer’s</vt:lpstr>
      <vt:lpstr>PowerPoint Presentation</vt:lpstr>
      <vt:lpstr>PowerPoint Presentation</vt:lpstr>
      <vt:lpstr>PowerPoint Presentation</vt:lpstr>
      <vt:lpstr>Why you shouldn’t do a gwas</vt:lpstr>
      <vt:lpstr>GWAS on non-European samples</vt:lpstr>
      <vt:lpstr>PowerPoint Presentation</vt:lpstr>
      <vt:lpstr>PowerPoint Presentation</vt:lpstr>
      <vt:lpstr>On genetic architecture</vt:lpstr>
      <vt:lpstr>PowerPoint Presentation</vt:lpstr>
      <vt:lpstr>What are we going to do with GWAS data?</vt:lpstr>
      <vt:lpstr>PowerPoint Presentation</vt:lpstr>
      <vt:lpstr>Predict out of sample</vt:lpstr>
      <vt:lpstr>Predicts net of mom’s education</vt:lpstr>
      <vt:lpstr>Predicts within families</vt:lpstr>
      <vt:lpstr>PowerPoint Presentation</vt:lpstr>
      <vt:lpstr>PowerPoint Presentation</vt:lpstr>
      <vt:lpstr>One obvious pathway from genetics to educational attainment is cognition.</vt:lpstr>
      <vt:lpstr>But there are other candidates.</vt:lpstr>
      <vt:lpstr>PowerPoint Presentation</vt:lpstr>
      <vt:lpstr>PGS types</vt:lpstr>
      <vt:lpstr>PowerPoint Presentation</vt:lpstr>
      <vt:lpstr>Constructed by “others”</vt:lpstr>
      <vt:lpstr>What about making your own?</vt:lpstr>
      <vt:lpstr>Some things to be mindful of before we get started.</vt:lpstr>
      <vt:lpstr>Additive Model of Genetic effects</vt:lpstr>
      <vt:lpstr>Ambiguous strands</vt:lpstr>
      <vt:lpstr>GWAS Results</vt:lpstr>
      <vt:lpstr>Strand issues</vt:lpstr>
      <vt:lpstr>Strand issues</vt:lpstr>
      <vt:lpstr>Weights</vt:lpstr>
      <vt:lpstr>LD considerations</vt:lpstr>
      <vt:lpstr>Research #3</vt:lpstr>
      <vt:lpstr>Let’s make some scores</vt:lpstr>
      <vt:lpstr>PowerPoint Presentation</vt:lpstr>
      <vt:lpstr>C1_pgs_top_hits.R</vt:lpstr>
      <vt:lpstr>C1_pgs_top_hits.R</vt:lpstr>
      <vt:lpstr>PowerPoint Presentation</vt:lpstr>
      <vt:lpstr>PowerPoint Presentation</vt:lpstr>
      <vt:lpstr>make_pgs()</vt:lpstr>
      <vt:lpstr>Explain make_pgs</vt:lpstr>
      <vt:lpstr>4 Step process</vt:lpstr>
      <vt:lpstr>Step 3. Cleaning plink files</vt:lpstr>
      <vt:lpstr>Quick use of make_pgs()</vt:lpstr>
      <vt:lpstr>Using make_pgs</vt:lpstr>
      <vt:lpstr>Let’s check in on ambig SNPs</vt:lpstr>
      <vt:lpstr>Clumped score</vt:lpstr>
      <vt:lpstr>Caveats before labwork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Genetics and Educational Attainment: What we know and what we would like to know</dc:title>
  <dc:creator/>
  <cp:lastModifiedBy>ben</cp:lastModifiedBy>
  <cp:revision>288</cp:revision>
  <dcterms:created xsi:type="dcterms:W3CDTF">2006-08-16T00:00:00Z</dcterms:created>
  <dcterms:modified xsi:type="dcterms:W3CDTF">2016-06-14T18:27:43Z</dcterms:modified>
</cp:coreProperties>
</file>